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46" r:id="rId11"/>
    <p:sldId id="347" r:id="rId12"/>
    <p:sldId id="324" r:id="rId13"/>
    <p:sldId id="371" r:id="rId14"/>
    <p:sldId id="372" r:id="rId15"/>
    <p:sldId id="330" r:id="rId16"/>
    <p:sldId id="368" r:id="rId17"/>
    <p:sldId id="334" r:id="rId18"/>
    <p:sldId id="370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FF9300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78"/>
  </p:normalViewPr>
  <p:slideViewPr>
    <p:cSldViewPr>
      <p:cViewPr varScale="1">
        <p:scale>
          <a:sx n="139" d="100"/>
          <a:sy n="139" d="100"/>
        </p:scale>
        <p:origin x="1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umeå'!$B$1</c:f>
              <c:strCache>
                <c:ptCount val="1"/>
                <c:pt idx="0">
                  <c:v>Umeå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umeå'!$A$2:$A$65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umeå'!$B$2:$B$65</c:f>
              <c:numCache>
                <c:formatCode>0</c:formatCode>
                <c:ptCount val="64"/>
                <c:pt idx="0">
                  <c:v>73977</c:v>
                </c:pt>
                <c:pt idx="1">
                  <c:v>75290</c:v>
                </c:pt>
                <c:pt idx="2">
                  <c:v>76276</c:v>
                </c:pt>
                <c:pt idx="3">
                  <c:v>77458</c:v>
                </c:pt>
                <c:pt idx="4">
                  <c:v>78827</c:v>
                </c:pt>
                <c:pt idx="5">
                  <c:v>79930</c:v>
                </c:pt>
                <c:pt idx="6">
                  <c:v>81088</c:v>
                </c:pt>
                <c:pt idx="7">
                  <c:v>82143</c:v>
                </c:pt>
                <c:pt idx="8">
                  <c:v>82946</c:v>
                </c:pt>
                <c:pt idx="9">
                  <c:v>83717</c:v>
                </c:pt>
                <c:pt idx="10">
                  <c:v>84192</c:v>
                </c:pt>
                <c:pt idx="11">
                  <c:v>85108</c:v>
                </c:pt>
                <c:pt idx="12">
                  <c:v>85698</c:v>
                </c:pt>
                <c:pt idx="13">
                  <c:v>86816</c:v>
                </c:pt>
                <c:pt idx="14">
                  <c:v>88726</c:v>
                </c:pt>
                <c:pt idx="15">
                  <c:v>90004</c:v>
                </c:pt>
                <c:pt idx="16">
                  <c:v>91258</c:v>
                </c:pt>
                <c:pt idx="17">
                  <c:v>92653</c:v>
                </c:pt>
                <c:pt idx="18">
                  <c:v>94912</c:v>
                </c:pt>
                <c:pt idx="19">
                  <c:v>97190</c:v>
                </c:pt>
                <c:pt idx="20">
                  <c:v>99249</c:v>
                </c:pt>
                <c:pt idx="21">
                  <c:v>101337</c:v>
                </c:pt>
                <c:pt idx="22">
                  <c:v>102487</c:v>
                </c:pt>
                <c:pt idx="23">
                  <c:v>103151</c:v>
                </c:pt>
                <c:pt idx="24">
                  <c:v>103517</c:v>
                </c:pt>
                <c:pt idx="25">
                  <c:v>103970</c:v>
                </c:pt>
                <c:pt idx="26">
                  <c:v>104512</c:v>
                </c:pt>
                <c:pt idx="27">
                  <c:v>105006</c:v>
                </c:pt>
                <c:pt idx="28">
                  <c:v>106525</c:v>
                </c:pt>
                <c:pt idx="29">
                  <c:v>107917</c:v>
                </c:pt>
                <c:pt idx="30">
                  <c:v>109390</c:v>
                </c:pt>
                <c:pt idx="31">
                  <c:v>110758</c:v>
                </c:pt>
                <c:pt idx="32">
                  <c:v>111235</c:v>
                </c:pt>
                <c:pt idx="33">
                  <c:v>111771</c:v>
                </c:pt>
                <c:pt idx="34">
                  <c:v>112728</c:v>
                </c:pt>
                <c:pt idx="35">
                  <c:v>114075</c:v>
                </c:pt>
                <c:pt idx="36">
                  <c:v>115473</c:v>
                </c:pt>
                <c:pt idx="37">
                  <c:v>116465</c:v>
                </c:pt>
                <c:pt idx="38">
                  <c:v>117294</c:v>
                </c:pt>
                <c:pt idx="39">
                  <c:v>118349</c:v>
                </c:pt>
                <c:pt idx="40">
                  <c:v>119613</c:v>
                </c:pt>
                <c:pt idx="41">
                  <c:v>120777</c:v>
                </c:pt>
                <c:pt idx="42">
                  <c:v>122892</c:v>
                </c:pt>
                <c:pt idx="43">
                  <c:v>125080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BE-4E4D-88A7-AE1B7AC34A27}"/>
            </c:ext>
          </c:extLst>
        </c:ser>
        <c:ser>
          <c:idx val="1"/>
          <c:order val="1"/>
          <c:tx>
            <c:strRef>
              <c:f>'prognos umeå'!$C$1</c:f>
              <c:strCache>
                <c:ptCount val="1"/>
                <c:pt idx="0">
                  <c:v>Prognos Umeå</c:v>
                </c:pt>
              </c:strCache>
            </c:strRef>
          </c:tx>
          <c:spPr>
            <a:ln w="28575" cap="rnd">
              <a:solidFill>
                <a:srgbClr val="FF9300"/>
              </a:solidFill>
              <a:round/>
            </a:ln>
            <a:effectLst/>
          </c:spPr>
          <c:marker>
            <c:symbol val="none"/>
          </c:marker>
          <c:cat>
            <c:numRef>
              <c:f>'prognos umeå'!$A$2:$A$65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umeå'!$C$2:$C$65</c:f>
              <c:numCache>
                <c:formatCode>General</c:formatCode>
                <c:ptCount val="64"/>
                <c:pt idx="43" formatCode="0">
                  <c:v>125080</c:v>
                </c:pt>
                <c:pt idx="44" formatCode="0">
                  <c:v>126618.89168273352</c:v>
                </c:pt>
                <c:pt idx="45" formatCode="0">
                  <c:v>128176.71674899108</c:v>
                </c:pt>
                <c:pt idx="46" formatCode="0">
                  <c:v>129753.70814110104</c:v>
                </c:pt>
                <c:pt idx="47" formatCode="0">
                  <c:v>131350.10166734163</c:v>
                </c:pt>
                <c:pt idx="48" formatCode="0">
                  <c:v>132966.1360372015</c:v>
                </c:pt>
                <c:pt idx="49" formatCode="0">
                  <c:v>134602.05289707409</c:v>
                </c:pt>
                <c:pt idx="50" formatCode="0">
                  <c:v>136258.09686639108</c:v>
                </c:pt>
                <c:pt idx="51" formatCode="0">
                  <c:v>137934.51557420034</c:v>
                </c:pt>
                <c:pt idx="52" formatCode="0">
                  <c:v>139631.5596961944</c:v>
                </c:pt>
                <c:pt idx="53" formatCode="0">
                  <c:v>141349.4829921936</c:v>
                </c:pt>
                <c:pt idx="54" formatCode="0">
                  <c:v>143088.5423440914</c:v>
                </c:pt>
                <c:pt idx="55" formatCode="0">
                  <c:v>144848.99779426554</c:v>
                </c:pt>
                <c:pt idx="56" formatCode="0">
                  <c:v>146631.11258446286</c:v>
                </c:pt>
                <c:pt idx="57" formatCode="0">
                  <c:v>148435.15319516155</c:v>
                </c:pt>
                <c:pt idx="58" formatCode="0">
                  <c:v>150261.38938541827</c:v>
                </c:pt>
                <c:pt idx="59" formatCode="0">
                  <c:v>152110.09423320531</c:v>
                </c:pt>
                <c:pt idx="60" formatCode="0">
                  <c:v>153981.54417624409</c:v>
                </c:pt>
                <c:pt idx="61" formatCode="0">
                  <c:v>155876.01905334104</c:v>
                </c:pt>
                <c:pt idx="62" formatCode="0">
                  <c:v>157793.80214623202</c:v>
                </c:pt>
                <c:pt idx="63" formatCode="0">
                  <c:v>159735.18022194144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BE-4E4D-88A7-AE1B7AC34A27}"/>
            </c:ext>
          </c:extLst>
        </c:ser>
        <c:ser>
          <c:idx val="2"/>
          <c:order val="2"/>
          <c:tx>
            <c:strRef>
              <c:f>'prognos umeå'!$D$1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umeå'!$A$2:$A$65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umeå'!$D$2:$D$65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BE-4E4D-88A7-AE1B7AC34A27}"/>
            </c:ext>
          </c:extLst>
        </c:ser>
        <c:ser>
          <c:idx val="3"/>
          <c:order val="3"/>
          <c:tx>
            <c:strRef>
              <c:f>'prognos umeå'!$E$1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umeå'!$A$2:$A$65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umeå'!$E$2:$E$65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BE-4E4D-88A7-AE1B7AC34A27}"/>
            </c:ext>
          </c:extLst>
        </c:ser>
        <c:ser>
          <c:idx val="4"/>
          <c:order val="4"/>
          <c:tx>
            <c:strRef>
              <c:f>'prognos umeå'!$F$1</c:f>
              <c:strCache>
                <c:ptCount val="1"/>
                <c:pt idx="0">
                  <c:v>Större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umeå'!$A$2:$A$65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umeå'!$F$2:$F$65</c:f>
              <c:numCache>
                <c:formatCode>0</c:formatCode>
                <c:ptCount val="64"/>
                <c:pt idx="0">
                  <c:v>146097</c:v>
                </c:pt>
                <c:pt idx="1">
                  <c:v>147782</c:v>
                </c:pt>
                <c:pt idx="2">
                  <c:v>149205</c:v>
                </c:pt>
                <c:pt idx="3">
                  <c:v>150770</c:v>
                </c:pt>
                <c:pt idx="4">
                  <c:v>152268</c:v>
                </c:pt>
                <c:pt idx="5">
                  <c:v>153577</c:v>
                </c:pt>
                <c:pt idx="6">
                  <c:v>155298</c:v>
                </c:pt>
                <c:pt idx="7">
                  <c:v>156408</c:v>
                </c:pt>
                <c:pt idx="8">
                  <c:v>157098</c:v>
                </c:pt>
                <c:pt idx="9">
                  <c:v>157964</c:v>
                </c:pt>
                <c:pt idx="10">
                  <c:v>158521</c:v>
                </c:pt>
                <c:pt idx="11">
                  <c:v>159390</c:v>
                </c:pt>
                <c:pt idx="12">
                  <c:v>159965</c:v>
                </c:pt>
                <c:pt idx="13">
                  <c:v>160907</c:v>
                </c:pt>
                <c:pt idx="14">
                  <c:v>162853</c:v>
                </c:pt>
                <c:pt idx="15">
                  <c:v>164724</c:v>
                </c:pt>
                <c:pt idx="16">
                  <c:v>166516</c:v>
                </c:pt>
                <c:pt idx="17">
                  <c:v>168218</c:v>
                </c:pt>
                <c:pt idx="18">
                  <c:v>170646</c:v>
                </c:pt>
                <c:pt idx="19">
                  <c:v>173005</c:v>
                </c:pt>
                <c:pt idx="20">
                  <c:v>175071</c:v>
                </c:pt>
                <c:pt idx="21">
                  <c:v>176685</c:v>
                </c:pt>
                <c:pt idx="22">
                  <c:v>177171</c:v>
                </c:pt>
                <c:pt idx="23">
                  <c:v>177273</c:v>
                </c:pt>
                <c:pt idx="24">
                  <c:v>177016</c:v>
                </c:pt>
                <c:pt idx="25">
                  <c:v>176970</c:v>
                </c:pt>
                <c:pt idx="26">
                  <c:v>176988</c:v>
                </c:pt>
                <c:pt idx="27">
                  <c:v>177041</c:v>
                </c:pt>
                <c:pt idx="28">
                  <c:v>178338</c:v>
                </c:pt>
                <c:pt idx="29">
                  <c:v>179689</c:v>
                </c:pt>
                <c:pt idx="30">
                  <c:v>181176</c:v>
                </c:pt>
                <c:pt idx="31">
                  <c:v>182668</c:v>
                </c:pt>
                <c:pt idx="32">
                  <c:v>183201</c:v>
                </c:pt>
                <c:pt idx="33">
                  <c:v>183861</c:v>
                </c:pt>
                <c:pt idx="34">
                  <c:v>184590</c:v>
                </c:pt>
                <c:pt idx="35">
                  <c:v>185845</c:v>
                </c:pt>
                <c:pt idx="36">
                  <c:v>187114</c:v>
                </c:pt>
                <c:pt idx="37">
                  <c:v>188045</c:v>
                </c:pt>
                <c:pt idx="38">
                  <c:v>189068</c:v>
                </c:pt>
                <c:pt idx="39">
                  <c:v>190337</c:v>
                </c:pt>
                <c:pt idx="40">
                  <c:v>191637</c:v>
                </c:pt>
                <c:pt idx="41">
                  <c:v>192808</c:v>
                </c:pt>
                <c:pt idx="42">
                  <c:v>195158</c:v>
                </c:pt>
                <c:pt idx="43">
                  <c:v>197803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BE-4E4D-88A7-AE1B7AC34A27}"/>
            </c:ext>
          </c:extLst>
        </c:ser>
        <c:ser>
          <c:idx val="5"/>
          <c:order val="5"/>
          <c:tx>
            <c:strRef>
              <c:f>'prognos umeå'!$G$1</c:f>
              <c:strCache>
                <c:ptCount val="1"/>
                <c:pt idx="0">
                  <c:v>Prognos Större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umeå'!$A$2:$A$65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umeå'!$G$2:$G$65</c:f>
              <c:numCache>
                <c:formatCode>General</c:formatCode>
                <c:ptCount val="64"/>
                <c:pt idx="43" formatCode="0">
                  <c:v>197803</c:v>
                </c:pt>
                <c:pt idx="44" formatCode="0">
                  <c:v>199203.34957851452</c:v>
                </c:pt>
                <c:pt idx="45" formatCode="0">
                  <c:v>200613.61295480788</c:v>
                </c:pt>
                <c:pt idx="46" formatCode="0">
                  <c:v>202033.86031377382</c:v>
                </c:pt>
                <c:pt idx="47" formatCode="0">
                  <c:v>203464.16233718122</c:v>
                </c:pt>
                <c:pt idx="48" formatCode="0">
                  <c:v>204904.59020719171</c:v>
                </c:pt>
                <c:pt idx="49" formatCode="0">
                  <c:v>206355.21560990214</c:v>
                </c:pt>
                <c:pt idx="50" formatCode="0">
                  <c:v>207816.11073891234</c:v>
                </c:pt>
                <c:pt idx="51" formatCode="0">
                  <c:v>209287.34829891776</c:v>
                </c:pt>
                <c:pt idx="52" formatCode="0">
                  <c:v>210769.0015093282</c:v>
                </c:pt>
                <c:pt idx="53" formatCode="0">
                  <c:v>212261.14410791118</c:v>
                </c:pt>
                <c:pt idx="54" formatCode="0">
                  <c:v>213763.85035446216</c:v>
                </c:pt>
                <c:pt idx="55" formatCode="0">
                  <c:v>215277.19503449992</c:v>
                </c:pt>
                <c:pt idx="56" formatCode="0">
                  <c:v>216801.25346298865</c:v>
                </c:pt>
                <c:pt idx="57" formatCode="0">
                  <c:v>218336.1014880859</c:v>
                </c:pt>
                <c:pt idx="58" formatCode="0">
                  <c:v>219881.81549491774</c:v>
                </c:pt>
                <c:pt idx="59" formatCode="0">
                  <c:v>221438.47240937961</c:v>
                </c:pt>
                <c:pt idx="60" formatCode="0">
                  <c:v>223006.14970196554</c:v>
                </c:pt>
                <c:pt idx="61" formatCode="0">
                  <c:v>224584.92539162291</c:v>
                </c:pt>
                <c:pt idx="62" formatCode="0">
                  <c:v>226174.87804963553</c:v>
                </c:pt>
                <c:pt idx="63" formatCode="0">
                  <c:v>227776.08680353398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9BE-4E4D-88A7-AE1B7AC34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7598128"/>
        <c:axId val="857591896"/>
      </c:lineChart>
      <c:catAx>
        <c:axId val="85759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7591896"/>
        <c:crosses val="autoZero"/>
        <c:auto val="1"/>
        <c:lblAlgn val="ctr"/>
        <c:lblOffset val="100"/>
        <c:noMultiLvlLbl val="0"/>
      </c:catAx>
      <c:valAx>
        <c:axId val="857591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759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Umeå!$B$24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Umeå!$A$25:$A$40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G handel</c:v>
                </c:pt>
                <c:pt idx="3">
                  <c:v>M+N företagstjänster</c:v>
                </c:pt>
                <c:pt idx="4">
                  <c:v>B+C tillverkning och utvinning</c:v>
                </c:pt>
                <c:pt idx="5">
                  <c:v>F byggverksamhet</c:v>
                </c:pt>
                <c:pt idx="6">
                  <c:v>O offentlig förvaltning och försvar</c:v>
                </c:pt>
                <c:pt idx="7">
                  <c:v>H transport och magasinering</c:v>
                </c:pt>
                <c:pt idx="8">
                  <c:v>R+S+T+U kulturella och personliga tjänster m.m.</c:v>
                </c:pt>
                <c:pt idx="9">
                  <c:v>J information och kommunikation</c:v>
                </c:pt>
                <c:pt idx="10">
                  <c:v>I hotell- och restaurangverksamhet</c:v>
                </c:pt>
                <c:pt idx="11">
                  <c:v>K finans- och försäkringsverksamhet</c:v>
                </c:pt>
                <c:pt idx="12">
                  <c:v>L fastighetsverksamhet</c:v>
                </c:pt>
                <c:pt idx="13">
                  <c:v>D+E energiförsörjning; miljöverksamhet</c:v>
                </c:pt>
                <c:pt idx="14">
                  <c:v>A jordbruk, skogsbruk och fiske</c:v>
                </c:pt>
              </c:strCache>
            </c:strRef>
          </c:cat>
          <c:val>
            <c:numRef>
              <c:f>Umeå!$B$25:$B$40</c:f>
              <c:numCache>
                <c:formatCode>0</c:formatCode>
                <c:ptCount val="15"/>
                <c:pt idx="0">
                  <c:v>10594</c:v>
                </c:pt>
                <c:pt idx="1">
                  <c:v>6406</c:v>
                </c:pt>
                <c:pt idx="2">
                  <c:v>3144</c:v>
                </c:pt>
                <c:pt idx="3">
                  <c:v>2518</c:v>
                </c:pt>
                <c:pt idx="4">
                  <c:v>884</c:v>
                </c:pt>
                <c:pt idx="5">
                  <c:v>356</c:v>
                </c:pt>
                <c:pt idx="6">
                  <c:v>2201</c:v>
                </c:pt>
                <c:pt idx="7">
                  <c:v>568</c:v>
                </c:pt>
                <c:pt idx="8">
                  <c:v>1598</c:v>
                </c:pt>
                <c:pt idx="9">
                  <c:v>506</c:v>
                </c:pt>
                <c:pt idx="10">
                  <c:v>1074</c:v>
                </c:pt>
                <c:pt idx="11">
                  <c:v>544</c:v>
                </c:pt>
                <c:pt idx="12">
                  <c:v>438</c:v>
                </c:pt>
                <c:pt idx="13">
                  <c:v>307</c:v>
                </c:pt>
                <c:pt idx="14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5A-B04F-9AB4-76208D8E86A0}"/>
            </c:ext>
          </c:extLst>
        </c:ser>
        <c:ser>
          <c:idx val="1"/>
          <c:order val="1"/>
          <c:tx>
            <c:strRef>
              <c:f>Umeå!$C$24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Umeå!$A$25:$A$40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G handel</c:v>
                </c:pt>
                <c:pt idx="3">
                  <c:v>M+N företagstjänster</c:v>
                </c:pt>
                <c:pt idx="4">
                  <c:v>B+C tillverkning och utvinning</c:v>
                </c:pt>
                <c:pt idx="5">
                  <c:v>F byggverksamhet</c:v>
                </c:pt>
                <c:pt idx="6">
                  <c:v>O offentlig förvaltning och försvar</c:v>
                </c:pt>
                <c:pt idx="7">
                  <c:v>H transport och magasinering</c:v>
                </c:pt>
                <c:pt idx="8">
                  <c:v>R+S+T+U kulturella och personliga tjänster m.m.</c:v>
                </c:pt>
                <c:pt idx="9">
                  <c:v>J information och kommunikation</c:v>
                </c:pt>
                <c:pt idx="10">
                  <c:v>I hotell- och restaurangverksamhet</c:v>
                </c:pt>
                <c:pt idx="11">
                  <c:v>K finans- och försäkringsverksamhet</c:v>
                </c:pt>
                <c:pt idx="12">
                  <c:v>L fastighetsverksamhet</c:v>
                </c:pt>
                <c:pt idx="13">
                  <c:v>D+E energiförsörjning; miljöverksamhet</c:v>
                </c:pt>
                <c:pt idx="14">
                  <c:v>A jordbruk, skogsbruk och fiske</c:v>
                </c:pt>
              </c:strCache>
            </c:strRef>
          </c:cat>
          <c:val>
            <c:numRef>
              <c:f>Umeå!$C$25:$C$40</c:f>
              <c:numCache>
                <c:formatCode>0</c:formatCode>
                <c:ptCount val="15"/>
                <c:pt idx="0">
                  <c:v>3672</c:v>
                </c:pt>
                <c:pt idx="1">
                  <c:v>3497</c:v>
                </c:pt>
                <c:pt idx="2">
                  <c:v>3820</c:v>
                </c:pt>
                <c:pt idx="3">
                  <c:v>3940</c:v>
                </c:pt>
                <c:pt idx="4">
                  <c:v>4043</c:v>
                </c:pt>
                <c:pt idx="5">
                  <c:v>4202</c:v>
                </c:pt>
                <c:pt idx="6">
                  <c:v>1688</c:v>
                </c:pt>
                <c:pt idx="7">
                  <c:v>2333</c:v>
                </c:pt>
                <c:pt idx="8">
                  <c:v>1129</c:v>
                </c:pt>
                <c:pt idx="9">
                  <c:v>1632</c:v>
                </c:pt>
                <c:pt idx="10">
                  <c:v>1059</c:v>
                </c:pt>
                <c:pt idx="11">
                  <c:v>577</c:v>
                </c:pt>
                <c:pt idx="12">
                  <c:v>680</c:v>
                </c:pt>
                <c:pt idx="13">
                  <c:v>682</c:v>
                </c:pt>
                <c:pt idx="14">
                  <c:v>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A-B04F-9AB4-76208D8E8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5025672"/>
        <c:axId val="865029936"/>
      </c:barChart>
      <c:catAx>
        <c:axId val="865025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65029936"/>
        <c:crosses val="autoZero"/>
        <c:auto val="1"/>
        <c:lblAlgn val="ctr"/>
        <c:lblOffset val="100"/>
        <c:noMultiLvlLbl val="0"/>
      </c:catAx>
      <c:valAx>
        <c:axId val="86502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65025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Umeå!$E$43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Umeå!$A$44:$A$59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R+S+T+U kulturella och personliga tjänster m.m.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L fastighetsverksamhet</c:v>
                </c:pt>
                <c:pt idx="8">
                  <c:v>M+N företagstjänster</c:v>
                </c:pt>
                <c:pt idx="9">
                  <c:v>D+E energiförsörjning; miljöverksamhet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B+C tillverkning och utvinning</c:v>
                </c:pt>
                <c:pt idx="14">
                  <c:v>F byggverksamhet</c:v>
                </c:pt>
              </c:strCache>
            </c:strRef>
          </c:cat>
          <c:val>
            <c:numRef>
              <c:f>Umeå!$E$44:$E$59</c:f>
              <c:numCache>
                <c:formatCode>0%</c:formatCode>
                <c:ptCount val="15"/>
                <c:pt idx="0">
                  <c:v>0.74260479461657092</c:v>
                </c:pt>
                <c:pt idx="1">
                  <c:v>0.64687468443905882</c:v>
                </c:pt>
                <c:pt idx="2">
                  <c:v>0.58599193252658599</c:v>
                </c:pt>
                <c:pt idx="3">
                  <c:v>0.56595525842118799</c:v>
                </c:pt>
                <c:pt idx="4">
                  <c:v>0.50351617440225038</c:v>
                </c:pt>
                <c:pt idx="5">
                  <c:v>0.48528099910793931</c:v>
                </c:pt>
                <c:pt idx="6">
                  <c:v>0.4514646754738656</c:v>
                </c:pt>
                <c:pt idx="7">
                  <c:v>0.39177101967799643</c:v>
                </c:pt>
                <c:pt idx="8">
                  <c:v>0.38990399504490553</c:v>
                </c:pt>
                <c:pt idx="9">
                  <c:v>0.3104145601617796</c:v>
                </c:pt>
                <c:pt idx="10">
                  <c:v>0.27206771463119711</c:v>
                </c:pt>
                <c:pt idx="11">
                  <c:v>0.23666978484565013</c:v>
                </c:pt>
                <c:pt idx="12">
                  <c:v>0.19579455360220613</c:v>
                </c:pt>
                <c:pt idx="13">
                  <c:v>0.17941952506596306</c:v>
                </c:pt>
                <c:pt idx="14">
                  <c:v>7.8104431768319438E-2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F1-1546-A63E-72F37186C5B2}"/>
            </c:ext>
          </c:extLst>
        </c:ser>
        <c:ser>
          <c:idx val="1"/>
          <c:order val="1"/>
          <c:tx>
            <c:strRef>
              <c:f>Umeå!$F$43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Umeå!$A$44:$A$59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R+S+T+U kulturella och personliga tjänster m.m.</c:v>
                </c:pt>
                <c:pt idx="3">
                  <c:v>O offentlig förvaltning och försvar</c:v>
                </c:pt>
                <c:pt idx="4">
                  <c:v>I hotell- och restaurangverksamhet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L fastighetsverksamhet</c:v>
                </c:pt>
                <c:pt idx="8">
                  <c:v>M+N företagstjänster</c:v>
                </c:pt>
                <c:pt idx="9">
                  <c:v>D+E energiförsörjning; miljöverksamhet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H transport och magasinering</c:v>
                </c:pt>
                <c:pt idx="13">
                  <c:v>B+C tillverkning och utvinning</c:v>
                </c:pt>
                <c:pt idx="14">
                  <c:v>F byggverksamhet</c:v>
                </c:pt>
              </c:strCache>
            </c:strRef>
          </c:cat>
          <c:val>
            <c:numRef>
              <c:f>Umeå!$F$44:$F$59</c:f>
              <c:numCache>
                <c:formatCode>0%</c:formatCode>
                <c:ptCount val="15"/>
                <c:pt idx="0">
                  <c:v>0.25739520538342914</c:v>
                </c:pt>
                <c:pt idx="1">
                  <c:v>0.35312531556094112</c:v>
                </c:pt>
                <c:pt idx="2">
                  <c:v>0.41400806747341401</c:v>
                </c:pt>
                <c:pt idx="3">
                  <c:v>0.43404474157881201</c:v>
                </c:pt>
                <c:pt idx="4">
                  <c:v>0.49648382559774967</c:v>
                </c:pt>
                <c:pt idx="5">
                  <c:v>0.51471900089206069</c:v>
                </c:pt>
                <c:pt idx="6">
                  <c:v>0.5485353245261344</c:v>
                </c:pt>
                <c:pt idx="7">
                  <c:v>0.60822898032200357</c:v>
                </c:pt>
                <c:pt idx="8">
                  <c:v>0.61009600495509442</c:v>
                </c:pt>
                <c:pt idx="9">
                  <c:v>0.6895854398382204</c:v>
                </c:pt>
                <c:pt idx="10">
                  <c:v>0.72793228536880294</c:v>
                </c:pt>
                <c:pt idx="11">
                  <c:v>0.76333021515434984</c:v>
                </c:pt>
                <c:pt idx="12">
                  <c:v>0.8042054463977939</c:v>
                </c:pt>
                <c:pt idx="13">
                  <c:v>0.82058047493403696</c:v>
                </c:pt>
                <c:pt idx="14">
                  <c:v>0.92189556823168051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F1-1546-A63E-72F37186C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7656728"/>
        <c:axId val="817654760"/>
      </c:barChart>
      <c:catAx>
        <c:axId val="81765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17654760"/>
        <c:crosses val="autoZero"/>
        <c:auto val="1"/>
        <c:lblAlgn val="ctr"/>
        <c:lblOffset val="100"/>
        <c:noMultiLvlLbl val="0"/>
      </c:catAx>
      <c:valAx>
        <c:axId val="817654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1765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351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126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4922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8792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5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2775146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2038930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771952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368431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57602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97450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971491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17704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179902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4014955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A7C22327-478B-4249-8C3F-B85CB9C8F23B}"/>
              </a:ext>
            </a:extLst>
          </p:cNvPr>
          <p:cNvSpPr txBox="1">
            <a:spLocks/>
          </p:cNvSpPr>
          <p:nvPr/>
        </p:nvSpPr>
        <p:spPr>
          <a:xfrm>
            <a:off x="719930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Umeå</a:t>
            </a:r>
          </a:p>
        </p:txBody>
      </p:sp>
    </p:spTree>
    <p:extLst>
      <p:ext uri="{BB962C8B-B14F-4D97-AF65-F5344CB8AC3E}">
        <p14:creationId xmlns:p14="http://schemas.microsoft.com/office/powerpoint/2010/main" val="311186890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1197"/>
            <a:ext cx="7886699" cy="601649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Umeå samt Umeås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595311" y="4451003"/>
            <a:ext cx="422433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finns i Umeå inom yrken med krav på fördjupad yrkeskompetens följt av service-, omsorg- och försäljningsyrken.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9661" y="4451003"/>
            <a:ext cx="422433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En stor del av de förvärvsarbetande i länets olika yrkesområden finns i Umeå. Ett yrkesområde som är särskilt tongivande relativt länet är militärt arbete. 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75005E8-C538-3A40-A139-A441C6533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42" y="1296656"/>
            <a:ext cx="4762500" cy="2771775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0D3CD96-2F8E-4B42-990D-0AE16CBBA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650" y="1256761"/>
            <a:ext cx="4224339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82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Umeå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4651558"/>
              </p:ext>
            </p:extLst>
          </p:nvPr>
        </p:nvGraphicFramePr>
        <p:xfrm>
          <a:off x="628651" y="1079947"/>
          <a:ext cx="5132788" cy="2510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Umeå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Butikspersonal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3577 (6508)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41 % (39 %)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59 % (61 %)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1833031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Skötare, vårdare och personliga assistenter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2767 (6139)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33 % (30 %)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67 % (70 %)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1874515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 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2646 (5573)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23 % (20 %)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77 % (80 %)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101701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Universitets- och högskolelärare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2247 (2313)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54 %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46 % (46 %)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224132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Ingenjörer och tekniker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2234 (3640)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86 % (86 %)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14 % (14 %)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62869167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domineras 3 av kvinnor. Andelen kvinnor i dessa grupper är lägre relativt andelen i länet. 2 grupper domineras av män där flest män relativt kvinnor finns inom yrkesgruppen ingenjörer och tekniker. I Umeå är andelen män i gruppen jämförbar med andelen män i gruppen i länet.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55276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1560380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8904"/>
            <a:ext cx="7886699" cy="553941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Umeå 2017 och</a:t>
            </a:r>
            <a:br>
              <a:rPr lang="sv-SE" sz="2000" dirty="0"/>
            </a:br>
            <a:r>
              <a:rPr lang="sv-SE" sz="2000" dirty="0"/>
              <a:t>antal pensionsavgångar bland dessa fram till 2037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62B4C25-E20D-4343-8AED-E1908E092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518" y="1070747"/>
            <a:ext cx="6008204" cy="361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65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Umeå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Umeå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Umeå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859600" y="4295895"/>
            <a:ext cx="3838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med krav på högskolekompetens eller motsvarande inom teknik där 57 %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64 %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A9B4EDB-BC08-2840-B914-066928422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753" y="1661865"/>
            <a:ext cx="4372247" cy="27051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A8D4C007-4C1C-7448-B01B-809B9302F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08" y="1525827"/>
            <a:ext cx="4561646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80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3580406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Umeå2017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4836 inpendlande män respektive 3473 inpendlande kvinnor till Umeå.</a:t>
            </a:r>
          </a:p>
          <a:p>
            <a:endParaRPr lang="sv-SE" sz="1100" dirty="0"/>
          </a:p>
          <a:p>
            <a:r>
              <a:rPr lang="sv-SE" sz="1100" dirty="0"/>
              <a:t>Samma år var det 3524 män och 2432 kvinnor som pendlade ut från Umeå.</a:t>
            </a:r>
          </a:p>
          <a:p>
            <a:endParaRPr lang="sv-SE" sz="1100" dirty="0"/>
          </a:p>
          <a:p>
            <a:endParaRPr lang="sv-SE" sz="9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5A884CE-0F45-CA42-B073-A5991A67D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177131"/>
            <a:ext cx="4635818" cy="278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49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2147087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945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806 (46 %)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4887 (57 %)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3651 (43 %)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7912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6831 (46 %)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11546 (58 %)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8596 (42 %)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8181 (49 %)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8530 (51 %)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10849 (41 %)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15654 (59 %)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1723 (56 %)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1330 (44 %)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997 (57 %)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764 (43 %)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883132"/>
            <a:ext cx="5255559" cy="126036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11 % av befolkningen (16-74 år) i Umeå har en förgymnasial utbildning vilket är en lägre andel än i Västerbottens län och riket. </a:t>
            </a:r>
          </a:p>
          <a:p>
            <a:r>
              <a:rPr lang="sv-SE" sz="1100" dirty="0"/>
              <a:t>48 % har en gymnasial utbildning vilket är högre än i länet (46 %) och riket (43 %).</a:t>
            </a:r>
          </a:p>
          <a:p>
            <a:r>
              <a:rPr lang="sv-SE" sz="1100" dirty="0"/>
              <a:t>40 % har en eftergymnasial utbildning. Motsvarande andelar i länet och riket är lägre (36 % respektive 35 %). 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8" y="3883131"/>
            <a:ext cx="2641636" cy="632835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Umeå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127356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Umeå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89,3 %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86,5 %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95,7 %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276770"/>
            <a:ext cx="2355110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181549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125" dirty="0"/>
          </a:p>
          <a:p>
            <a:r>
              <a:rPr lang="sv-SE" sz="1125" dirty="0"/>
              <a:t>Andelen behöriga till gymnasium i Umeå är större för män men något lägre för kvinnor relativt länet. </a:t>
            </a:r>
          </a:p>
          <a:p>
            <a:endParaRPr lang="sv-SE" sz="1125" dirty="0"/>
          </a:p>
          <a:p>
            <a:r>
              <a:rPr lang="sv-SE" sz="1125" dirty="0"/>
              <a:t>Andelen behöriga till högskola sett till de högskoleförberedande programmen är större i Umeå relativt länet och riket. </a:t>
            </a:r>
          </a:p>
        </p:txBody>
      </p:sp>
    </p:spTree>
    <p:extLst>
      <p:ext uri="{BB962C8B-B14F-4D97-AF65-F5344CB8AC3E}">
        <p14:creationId xmlns:p14="http://schemas.microsoft.com/office/powerpoint/2010/main" val="178668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3832605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020763" y="3799237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716719127"/>
              </p:ext>
            </p:extLst>
          </p:nvPr>
        </p:nvGraphicFramePr>
        <p:xfrm>
          <a:off x="613946" y="964598"/>
          <a:ext cx="6622349" cy="221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Umeå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1203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86,5 %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50" y="3799237"/>
            <a:ext cx="3792157" cy="10294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behöriga i Umeå är större för samtliga program än i länet och riket.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2171696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1979" y="985257"/>
          <a:ext cx="792332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Umeå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28,3 %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64,7 %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203,6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249,1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49867" y="310456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49" y="2908122"/>
            <a:ext cx="4062185" cy="214087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elever i gruppen föräldrar som högst har förgymnasial eller gymnasial utbildning är mindre i Umeå än länet och riket. Andelen som uppnått kunskapskraven i alla ämnen är lägre än jämförelsegeografierna. Behörighet till yrkesprogram är i paritet med länet men högre än riket. Det genomsnittliga meritvärdet i gruppen är något lägre än länet och rikssnittet. </a:t>
            </a:r>
          </a:p>
          <a:p>
            <a:r>
              <a:rPr lang="sv-SE" sz="1125" dirty="0"/>
              <a:t>I gruppen elever med föräldrar som högst har eftergymnasial utbildning är andelen elever högre relativt länet och riket. Andelen som uppnått kunskapskraven i alla ämnen är i paritet med jämförelsegeografierna. Behörighet till yrkesprogram är i paritet med länet och något större än riket. Det genomsnittliga meritvärdet för elever i gruppen är högre än länet men lägre än riket. </a:t>
            </a:r>
          </a:p>
        </p:txBody>
      </p:sp>
    </p:spTree>
    <p:extLst>
      <p:ext uri="{BB962C8B-B14F-4D97-AF65-F5344CB8AC3E}">
        <p14:creationId xmlns:p14="http://schemas.microsoft.com/office/powerpoint/2010/main" val="3386340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Umeå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218" y="3263264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3122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1384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47863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0746E870-4DB1-3746-8454-AD65DC9802F7}"/>
              </a:ext>
            </a:extLst>
          </p:cNvPr>
          <p:cNvSpPr txBox="1">
            <a:spLocks/>
          </p:cNvSpPr>
          <p:nvPr/>
        </p:nvSpPr>
        <p:spPr>
          <a:xfrm>
            <a:off x="5866014" y="945060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80269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v-SE" sz="2000" dirty="0"/>
              <a:t>Befolkningsprognos Umeå kommun, större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0"/>
            <a:ext cx="1838108" cy="3158037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Umeå kommun har ökat i genomsnitt med 1,2 % varje år. År 2017 hade de 125 080 invånare och om befolkningsutvecklingen fortsätter i samma takt som tidigare kommer de år 2037 ha 159 735 invånare, en ökning med 34 655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större kommunerna (Umeå och Skellefteå) ökar i genomsnitt med 0,7 % varje år. I jämförelse ökar således Umeå kommuns invånare i snabbare takt än de större kommunerna i länet sammanlagda utveckling. </a:t>
            </a:r>
          </a:p>
          <a:p>
            <a:endParaRPr lang="sv-SE" sz="900" dirty="0">
              <a:solidFill>
                <a:schemeClr val="bg1"/>
              </a:solidFill>
            </a:endParaRP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F808B82-E5FA-42B0-8707-AF216BA2DF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806422"/>
              </p:ext>
            </p:extLst>
          </p:nvPr>
        </p:nvGraphicFramePr>
        <p:xfrm>
          <a:off x="628650" y="925881"/>
          <a:ext cx="6288133" cy="394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893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218190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Umeå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B08DB7D-2B18-46CC-81B2-066A292CA4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141753"/>
              </p:ext>
            </p:extLst>
          </p:nvPr>
        </p:nvGraphicFramePr>
        <p:xfrm>
          <a:off x="628650" y="942975"/>
          <a:ext cx="6800850" cy="3729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14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Umeå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F0D6425-3648-487D-A247-21D9B30841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537705"/>
              </p:ext>
            </p:extLst>
          </p:nvPr>
        </p:nvGraphicFramePr>
        <p:xfrm>
          <a:off x="628650" y="1042988"/>
          <a:ext cx="6815138" cy="3986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91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/>
              <a:t>Könsfördelning per bransch i Umeå kommun och Västerbottens län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EC955E3-AAAA-4B43-8D69-A70A57C33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893793"/>
            <a:ext cx="8012872" cy="419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14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13</TotalTime>
  <Words>1795</Words>
  <Application>Microsoft Macintosh PowerPoint</Application>
  <PresentationFormat>Bildspel på skärmen (16:9)</PresentationFormat>
  <Paragraphs>362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Umeå kommun, större kommuner och Västerbotten</vt:lpstr>
      <vt:lpstr>Arbetsmarknaden</vt:lpstr>
      <vt:lpstr>Antal förvärvsarbetande efter bransch i Umeå kommun </vt:lpstr>
      <vt:lpstr>Könsfördelning per bransch i Umeå kommun</vt:lpstr>
      <vt:lpstr>Könsfördelning per bransch i Umeå kommun och Västerbottens län</vt:lpstr>
      <vt:lpstr>Antal anställda per yrkesområde i Umeå samt Umeås andel av yrkesområdet i länet</vt:lpstr>
      <vt:lpstr>De största yrkesgrupperna i Umeå</vt:lpstr>
      <vt:lpstr>Kompetensförsörjning</vt:lpstr>
      <vt:lpstr>Antal förvärvsarbetande i Umeå 2017 och antal pensionsavgångar bland dessa fram till 2037</vt:lpstr>
      <vt:lpstr>5 största yrkena 2017 och pensionsavgångar i yrkena  fram till 2037 i Umeå</vt:lpstr>
      <vt:lpstr>Pendlingsmönster</vt:lpstr>
      <vt:lpstr>Riktad in- och utpendling i Umeå2017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Umeå</dc:title>
  <dc:creator>Microsoft Office-användare</dc:creator>
  <cp:lastModifiedBy>Microsoft Office-användare</cp:lastModifiedBy>
  <cp:revision>7</cp:revision>
  <cp:lastPrinted>2016-03-23T07:52:20Z</cp:lastPrinted>
  <dcterms:created xsi:type="dcterms:W3CDTF">2019-02-25T15:03:40Z</dcterms:created>
  <dcterms:modified xsi:type="dcterms:W3CDTF">2019-02-26T10:08:34Z</dcterms:modified>
</cp:coreProperties>
</file>